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77" r:id="rId3"/>
    <p:sldId id="276" r:id="rId4"/>
    <p:sldId id="256" r:id="rId5"/>
    <p:sldId id="257" r:id="rId6"/>
    <p:sldId id="258" r:id="rId7"/>
    <p:sldId id="287" r:id="rId8"/>
    <p:sldId id="288" r:id="rId9"/>
    <p:sldId id="265" r:id="rId10"/>
    <p:sldId id="291" r:id="rId11"/>
    <p:sldId id="278" r:id="rId12"/>
    <p:sldId id="290" r:id="rId13"/>
    <p:sldId id="292" r:id="rId14"/>
    <p:sldId id="294" r:id="rId15"/>
    <p:sldId id="295" r:id="rId16"/>
    <p:sldId id="274" r:id="rId17"/>
    <p:sldId id="275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00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E2484-FDC7-49E4-8898-C0006921E29D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6310E-7181-4AB8-9B4C-2BEFAAD1C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556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379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9349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874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137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079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703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36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856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172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007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574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28163E-D3F1-4F97-AD0A-4FC56096D4A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F06753-3C53-45F6-B8A2-31D8CC08D5C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419600"/>
            <a:ext cx="6400800" cy="1828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Prepared by 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Cantonment Public School and </a:t>
            </a:r>
            <a:r>
              <a:rPr lang="en-US" dirty="0" err="1" smtClean="0">
                <a:solidFill>
                  <a:srgbClr val="FF0000"/>
                </a:solidFill>
              </a:rPr>
              <a:t>College,Momenshahi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G:\cropped-concrete3d-copy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1150" cy="3886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8458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কিশোর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অপরাধীর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উপর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গবেষণায়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প্রমাণিত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হয়েছে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যে</a:t>
            </a:r>
            <a:r>
              <a:rPr lang="en-US" sz="3600" dirty="0" smtClean="0">
                <a:solidFill>
                  <a:srgbClr val="C00000"/>
                </a:solidFill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</a:rPr>
              <a:t>যারা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ছোট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বেলা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থেকে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অপরাধমূলক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কাজে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অবক্যস্থ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থাকে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তারা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বড়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হয়েও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অপরাধ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মূলক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কাজ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করে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থাকে</a:t>
            </a:r>
            <a:r>
              <a:rPr lang="en-US" sz="3600" dirty="0" smtClean="0">
                <a:solidFill>
                  <a:srgbClr val="C00000"/>
                </a:solidFill>
              </a:rPr>
              <a:t>। </a:t>
            </a:r>
            <a:r>
              <a:rPr lang="en-US" sz="3600" dirty="0" err="1" smtClean="0">
                <a:solidFill>
                  <a:srgbClr val="C00000"/>
                </a:solidFill>
              </a:rPr>
              <a:t>তাদের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সম্পর্কে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গবেষকদের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আরও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অভিমত</a:t>
            </a:r>
            <a:r>
              <a:rPr lang="en-US" sz="3600" dirty="0" smtClean="0">
                <a:solidFill>
                  <a:srgbClr val="C00000"/>
                </a:solidFill>
              </a:rPr>
              <a:t>:-</a:t>
            </a:r>
          </a:p>
          <a:p>
            <a:endParaRPr lang="en-US" sz="3600" dirty="0" smtClean="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ধরণের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অপরাধীদের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মধ্যে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মেয়েদের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থেকে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ছেলেদের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বেশী</a:t>
            </a:r>
            <a:r>
              <a:rPr lang="en-US" sz="3600" dirty="0" smtClean="0"/>
              <a:t> </a:t>
            </a:r>
            <a:r>
              <a:rPr lang="en-US" sz="3600" dirty="0" err="1" smtClean="0"/>
              <a:t>থাকে</a:t>
            </a:r>
            <a:r>
              <a:rPr lang="en-US" sz="3600" dirty="0" smtClean="0"/>
              <a:t>।  </a:t>
            </a:r>
          </a:p>
          <a:p>
            <a:pPr>
              <a:buFont typeface="Arial" charset="0"/>
              <a:buChar char="•"/>
            </a:pPr>
            <a:r>
              <a:rPr lang="en-US" sz="3600" dirty="0" err="1" smtClean="0"/>
              <a:t>এদের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মধ্যে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বেশীর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ভাগ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পরিবার</a:t>
            </a:r>
            <a:r>
              <a:rPr lang="en-US" sz="3600" dirty="0" smtClean="0"/>
              <a:t> ও </a:t>
            </a:r>
            <a:r>
              <a:rPr lang="en-US" sz="3600" dirty="0" err="1" smtClean="0"/>
              <a:t>ভগ্ন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পরিবার</a:t>
            </a:r>
            <a:r>
              <a:rPr lang="en-US" sz="3600" dirty="0" smtClean="0"/>
              <a:t>।</a:t>
            </a:r>
          </a:p>
          <a:p>
            <a:pPr>
              <a:buFont typeface="Arial" charset="0"/>
              <a:buChar char="•"/>
            </a:pPr>
            <a:endParaRPr lang="bn-BD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4058970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8458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 smtClean="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সব</a:t>
            </a:r>
            <a:r>
              <a:rPr lang="en-US" sz="3600" dirty="0" smtClean="0"/>
              <a:t> </a:t>
            </a:r>
            <a:r>
              <a:rPr lang="en-US" sz="3600" dirty="0" err="1" smtClean="0"/>
              <a:t>কিশোর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অপরাধীর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বাবার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শিশু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প্রতিপালন</a:t>
            </a:r>
            <a:r>
              <a:rPr lang="en-US" sz="3600" dirty="0" smtClean="0"/>
              <a:t> </a:t>
            </a:r>
            <a:r>
              <a:rPr lang="en-US" sz="3600" dirty="0" err="1" smtClean="0"/>
              <a:t>পদ্ধতি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সঠিক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না</a:t>
            </a:r>
            <a:r>
              <a:rPr lang="en-US" sz="3600" dirty="0" smtClean="0"/>
              <a:t>। </a:t>
            </a:r>
          </a:p>
          <a:p>
            <a:pPr>
              <a:buFont typeface="Arial" charset="0"/>
              <a:buChar char="•"/>
            </a:pPr>
            <a:r>
              <a:rPr lang="en-US" sz="3600" dirty="0" smtClean="0"/>
              <a:t>এ </a:t>
            </a:r>
            <a:r>
              <a:rPr lang="en-US" sz="3600" dirty="0" err="1" smtClean="0"/>
              <a:t>ধরণের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অপরাধের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জন্য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বংশগত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কারণকেও</a:t>
            </a:r>
            <a:r>
              <a:rPr lang="en-US" sz="3600" dirty="0" smtClean="0"/>
              <a:t> </a:t>
            </a:r>
            <a:r>
              <a:rPr lang="en-US" sz="3600" dirty="0" err="1" smtClean="0"/>
              <a:t>দায়ী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। </a:t>
            </a:r>
            <a:r>
              <a:rPr lang="en-US" sz="3600" dirty="0" err="1" smtClean="0"/>
              <a:t>অর্থা</a:t>
            </a:r>
            <a:r>
              <a:rPr lang="en-US" sz="3600" dirty="0" smtClean="0"/>
              <a:t>ৎ </a:t>
            </a:r>
            <a:r>
              <a:rPr lang="en-US" sz="3600" dirty="0" err="1" smtClean="0"/>
              <a:t>বাবা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অন্য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সদস্যরাও</a:t>
            </a:r>
            <a:r>
              <a:rPr lang="en-US" sz="3600" dirty="0" smtClean="0"/>
              <a:t> </a:t>
            </a:r>
            <a:r>
              <a:rPr lang="en-US" sz="3600" dirty="0" err="1" smtClean="0"/>
              <a:t>অপরাধী</a:t>
            </a:r>
            <a:r>
              <a:rPr lang="en-US" sz="3600" dirty="0" smtClean="0"/>
              <a:t> </a:t>
            </a:r>
            <a:r>
              <a:rPr lang="en-US" sz="3600" dirty="0" err="1" smtClean="0"/>
              <a:t>হয়ে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থাকে</a:t>
            </a:r>
            <a:r>
              <a:rPr lang="en-US" sz="3600" dirty="0" smtClean="0"/>
              <a:t>। </a:t>
            </a:r>
          </a:p>
          <a:p>
            <a:pPr>
              <a:buFont typeface="Arial" charset="0"/>
              <a:buChar char="•"/>
            </a:pPr>
            <a:r>
              <a:rPr lang="en-US" sz="3600" dirty="0" err="1" smtClean="0"/>
              <a:t>অনেকে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সময়</a:t>
            </a:r>
            <a:r>
              <a:rPr lang="en-US" sz="3600" dirty="0" smtClean="0"/>
              <a:t> </a:t>
            </a:r>
            <a:r>
              <a:rPr lang="en-US" sz="3600" dirty="0" err="1" smtClean="0"/>
              <a:t>অপরাধীরা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অপরাধ</a:t>
            </a:r>
            <a:r>
              <a:rPr lang="en-US" sz="3600" dirty="0" smtClean="0"/>
              <a:t> </a:t>
            </a:r>
            <a:r>
              <a:rPr lang="en-US" sz="3600" dirty="0" err="1" smtClean="0"/>
              <a:t>জগ</a:t>
            </a:r>
            <a:r>
              <a:rPr lang="en-US" sz="3600" dirty="0" smtClean="0"/>
              <a:t>ৎ </a:t>
            </a:r>
            <a:r>
              <a:rPr lang="en-US" sz="3600" dirty="0" err="1" smtClean="0"/>
              <a:t>থেকে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হতে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না</a:t>
            </a:r>
            <a:r>
              <a:rPr lang="en-US" sz="3600" dirty="0" smtClean="0"/>
              <a:t>। </a:t>
            </a:r>
            <a:r>
              <a:rPr lang="en-US" sz="3600" dirty="0" err="1" smtClean="0"/>
              <a:t>সেই</a:t>
            </a:r>
            <a:r>
              <a:rPr lang="en-US" sz="3600" dirty="0" smtClean="0"/>
              <a:t> </a:t>
            </a:r>
            <a:r>
              <a:rPr lang="en-US" sz="3600" dirty="0" err="1" smtClean="0"/>
              <a:t>জন্য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তাই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স্থায়ী</a:t>
            </a:r>
            <a:r>
              <a:rPr lang="en-US" sz="3600" dirty="0" smtClean="0"/>
              <a:t> </a:t>
            </a:r>
            <a:r>
              <a:rPr lang="en-US" sz="3600" dirty="0" err="1" smtClean="0"/>
              <a:t>হয়ে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যায়</a:t>
            </a:r>
            <a:r>
              <a:rPr lang="en-US" sz="3600" dirty="0" smtClean="0"/>
              <a:t>। </a:t>
            </a:r>
          </a:p>
          <a:p>
            <a:pPr>
              <a:buFont typeface="Arial" charset="0"/>
              <a:buChar char="•"/>
            </a:pPr>
            <a:endParaRPr lang="bn-BD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4058970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প্রতিকার</a:t>
            </a:r>
            <a:r>
              <a:rPr lang="en-US" sz="3600" dirty="0" smtClean="0">
                <a:solidFill>
                  <a:srgbClr val="C00000"/>
                </a:solidFill>
              </a:rPr>
              <a:t> ও </a:t>
            </a:r>
            <a:r>
              <a:rPr lang="en-US" sz="3600" dirty="0" err="1" smtClean="0">
                <a:solidFill>
                  <a:srgbClr val="C00000"/>
                </a:solidFill>
              </a:rPr>
              <a:t>প্রতিরোধ</a:t>
            </a:r>
            <a:endParaRPr lang="bn-BD" sz="3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81000" y="14478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যে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কোন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সমস্যা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প্রতিকারের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চেয়ে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প্রতিরোধ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উত্তম</a:t>
            </a:r>
            <a:r>
              <a:rPr lang="en-US" sz="2400" dirty="0" smtClean="0">
                <a:solidFill>
                  <a:srgbClr val="C00000"/>
                </a:solidFill>
              </a:rPr>
              <a:t>। </a:t>
            </a:r>
            <a:r>
              <a:rPr lang="en-US" sz="2400" dirty="0" err="1" smtClean="0">
                <a:solidFill>
                  <a:srgbClr val="C00000"/>
                </a:solidFill>
              </a:rPr>
              <a:t>কোনো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সমস্যা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তৈরী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হওয়ার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পর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সমাধান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করা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হলো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প্রতিকার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করা</a:t>
            </a:r>
            <a:r>
              <a:rPr lang="en-US" sz="2400" dirty="0" smtClean="0">
                <a:solidFill>
                  <a:srgbClr val="C00000"/>
                </a:solidFill>
              </a:rPr>
              <a:t>। </a:t>
            </a:r>
            <a:r>
              <a:rPr lang="en-US" sz="2400" dirty="0" err="1" smtClean="0">
                <a:solidFill>
                  <a:srgbClr val="C00000"/>
                </a:solidFill>
              </a:rPr>
              <a:t>সমস্যাটির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যেন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উদ্ভভ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না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হয়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তার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জন্য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ব্যবস্থা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গ্রহণ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হলো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প্রতিরোধ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ব্যবস্থা</a:t>
            </a:r>
            <a:r>
              <a:rPr lang="en-US" sz="2400" dirty="0" smtClean="0">
                <a:solidFill>
                  <a:srgbClr val="C00000"/>
                </a:solidFill>
              </a:rPr>
              <a:t>। </a:t>
            </a:r>
          </a:p>
        </p:txBody>
      </p:sp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048000"/>
            <a:ext cx="5715000" cy="32225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58970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প্রতিকার</a:t>
            </a:r>
            <a:r>
              <a:rPr lang="en-US" sz="3600" dirty="0" smtClean="0">
                <a:solidFill>
                  <a:srgbClr val="C00000"/>
                </a:solidFill>
              </a:rPr>
              <a:t> ও </a:t>
            </a:r>
            <a:r>
              <a:rPr lang="en-US" sz="3600" dirty="0" err="1" smtClean="0">
                <a:solidFill>
                  <a:srgbClr val="C00000"/>
                </a:solidFill>
              </a:rPr>
              <a:t>প্রতিরোধ</a:t>
            </a:r>
            <a:endParaRPr lang="bn-BD" sz="3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990600"/>
            <a:ext cx="845820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C00000"/>
                </a:solidFill>
              </a:rPr>
              <a:t>আমাদের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দেশে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কিশোর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অপরাধ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প্রতিকারে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অপরাধী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কিশোর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কিশোরীদের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জন্য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সংশোধনী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প্রতিষ্ঠান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আছে</a:t>
            </a:r>
            <a:r>
              <a:rPr lang="en-US" sz="2400" dirty="0" smtClean="0">
                <a:solidFill>
                  <a:srgbClr val="C00000"/>
                </a:solidFill>
              </a:rPr>
              <a:t>। </a:t>
            </a:r>
            <a:r>
              <a:rPr lang="en-US" sz="2400" dirty="0" err="1" smtClean="0">
                <a:solidFill>
                  <a:srgbClr val="C00000"/>
                </a:solidFill>
              </a:rPr>
              <a:t>সংশোধনী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প্রতিষ্ঠানে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সাধারণ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শিক্ষার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পাশাপাশি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বিভিন্ন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বৃত্তিমূলক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প্রশিক্ষণের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ব্যবস্থা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থাকে</a:t>
            </a:r>
            <a:r>
              <a:rPr lang="en-US" sz="2400" dirty="0" smtClean="0">
                <a:solidFill>
                  <a:srgbClr val="C00000"/>
                </a:solidFill>
              </a:rPr>
              <a:t>। </a:t>
            </a:r>
            <a:r>
              <a:rPr lang="en-US" sz="2400" dirty="0" err="1" smtClean="0">
                <a:solidFill>
                  <a:srgbClr val="C00000"/>
                </a:solidFill>
              </a:rPr>
              <a:t>যেমন</a:t>
            </a:r>
            <a:r>
              <a:rPr lang="en-US" sz="2400" dirty="0" smtClean="0">
                <a:solidFill>
                  <a:srgbClr val="C00000"/>
                </a:solidFill>
              </a:rPr>
              <a:t>:- </a:t>
            </a:r>
            <a:r>
              <a:rPr lang="en-US" sz="2400" dirty="0" err="1" smtClean="0">
                <a:solidFill>
                  <a:srgbClr val="C00000"/>
                </a:solidFill>
              </a:rPr>
              <a:t>সেলাই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কাজ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কাঠের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কাজ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অটো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মোবাইলের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কাজ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ইত্যাদি</a:t>
            </a:r>
            <a:r>
              <a:rPr lang="en-US" sz="2400" dirty="0" smtClean="0">
                <a:solidFill>
                  <a:srgbClr val="C00000"/>
                </a:solidFill>
              </a:rPr>
              <a:t>। </a:t>
            </a:r>
            <a:endParaRPr lang="bn-BD" sz="2400" dirty="0" smtClean="0"/>
          </a:p>
        </p:txBody>
      </p:sp>
      <p:pic>
        <p:nvPicPr>
          <p:cNvPr id="3074" name="Picture 2" descr="C:\Users\USER\Desktop\saimahq_1336040071_1-2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768346"/>
            <a:ext cx="4724400" cy="3413379"/>
          </a:xfrm>
          <a:prstGeom prst="rect">
            <a:avLst/>
          </a:prstGeom>
          <a:noFill/>
        </p:spPr>
      </p:pic>
      <p:pic>
        <p:nvPicPr>
          <p:cNvPr id="3076" name="Picture 4" descr="Image result for কিশোর অপরাধী সংশোধন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038600"/>
            <a:ext cx="3790950" cy="15335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58970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কিশোর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অপরাধ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প্রতিরোধে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কিছু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করণীয়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হলো</a:t>
            </a:r>
            <a:r>
              <a:rPr lang="en-US" sz="3600" dirty="0" smtClean="0">
                <a:solidFill>
                  <a:srgbClr val="C00000"/>
                </a:solidFill>
              </a:rPr>
              <a:t>:-</a:t>
            </a:r>
            <a:endParaRPr lang="bn-BD" sz="3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990600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>* </a:t>
            </a:r>
            <a:r>
              <a:rPr lang="en-US" sz="2800" dirty="0" err="1" smtClean="0">
                <a:solidFill>
                  <a:srgbClr val="C00000"/>
                </a:solidFill>
              </a:rPr>
              <a:t>প্রতিটি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পরিবারে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সন্তানদের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সাথে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মা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বাবার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বন্ধন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দৃঢ়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করতে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হবে</a:t>
            </a:r>
            <a:r>
              <a:rPr lang="en-US" sz="2800" dirty="0" smtClean="0">
                <a:solidFill>
                  <a:srgbClr val="C00000"/>
                </a:solidFill>
              </a:rPr>
              <a:t>।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800" dirty="0" err="1" smtClean="0"/>
              <a:t>পরিবারের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প্রত্যেক</a:t>
            </a:r>
            <a:r>
              <a:rPr lang="en-US" sz="2800" dirty="0" smtClean="0"/>
              <a:t> </a:t>
            </a:r>
            <a:r>
              <a:rPr lang="en-US" sz="2800" dirty="0" err="1" smtClean="0"/>
              <a:t>সদস্যদের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মধ্যে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পারষ্পরিক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সুসম্পর্ক</a:t>
            </a:r>
            <a:r>
              <a:rPr lang="en-US" sz="2800" dirty="0" smtClean="0"/>
              <a:t> </a:t>
            </a:r>
            <a:r>
              <a:rPr lang="en-US" sz="2800" dirty="0" err="1" smtClean="0"/>
              <a:t>তৈরি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।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800" dirty="0" err="1" smtClean="0"/>
              <a:t>পরিবারের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ভাঙ্গন</a:t>
            </a:r>
            <a:r>
              <a:rPr lang="en-US" sz="2800" dirty="0" smtClean="0"/>
              <a:t> </a:t>
            </a:r>
            <a:r>
              <a:rPr lang="en-US" sz="2800" dirty="0" err="1" smtClean="0"/>
              <a:t>রোধ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।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800" dirty="0" err="1" smtClean="0"/>
              <a:t>সন্তান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প্রতিপালন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বিষয়ে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প্রশিক্ষণের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ব্যবস্থা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।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800" dirty="0" err="1" smtClean="0"/>
              <a:t>বিদ্যালয়ে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অসুবিধার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সৃষ্টি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সমাধানের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ব্যবস্থা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। </a:t>
            </a:r>
            <a:r>
              <a:rPr lang="en-US" sz="2800" dirty="0" err="1" smtClean="0"/>
              <a:t>পরিবার</a:t>
            </a:r>
            <a:r>
              <a:rPr lang="en-US" sz="2800" dirty="0" smtClean="0"/>
              <a:t> ও </a:t>
            </a:r>
            <a:r>
              <a:rPr lang="en-US" sz="2800" dirty="0" err="1" smtClean="0"/>
              <a:t>স্কুল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কর্তৃপক্ষের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যৌথ</a:t>
            </a:r>
            <a:r>
              <a:rPr lang="en-US" sz="2800" dirty="0" smtClean="0"/>
              <a:t> </a:t>
            </a:r>
            <a:r>
              <a:rPr lang="en-US" sz="2800" dirty="0" err="1" smtClean="0"/>
              <a:t>উদ্যোগে</a:t>
            </a:r>
            <a:r>
              <a:rPr lang="en-US" sz="2800" dirty="0" smtClean="0"/>
              <a:t> </a:t>
            </a:r>
            <a:r>
              <a:rPr lang="en-US" sz="2800" dirty="0" err="1" smtClean="0"/>
              <a:t>ছাত্র-ছাত্রীর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সমস্যা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সমাধান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সহজ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। </a:t>
            </a:r>
            <a:endParaRPr lang="bn-BD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4058970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393" y="1640666"/>
            <a:ext cx="3581400" cy="1143000"/>
          </a:xfrm>
        </p:spPr>
        <p:txBody>
          <a:bodyPr>
            <a:noAutofit/>
          </a:bodyPr>
          <a:lstStyle/>
          <a:p>
            <a:pPr algn="l"/>
            <a:r>
              <a:rPr lang="bn-BD" sz="6000" b="1" dirty="0" smtClean="0">
                <a:solidFill>
                  <a:srgbClr val="FF0000"/>
                </a:solidFill>
              </a:rPr>
              <a:t>মূল্যায়ন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2393" y="3012266"/>
            <a:ext cx="59362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800" dirty="0" err="1" smtClean="0">
                <a:latin typeface="SutonnyMJ" pitchFamily="2" charset="0"/>
              </a:rPr>
              <a:t>মনোসামাজিক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সমস্যা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বলতে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কি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বুঝ</a:t>
            </a:r>
            <a:r>
              <a:rPr lang="en-US" sz="2800" dirty="0" smtClean="0">
                <a:latin typeface="SutonnyMJ" pitchFamily="2" charset="0"/>
              </a:rPr>
              <a:t>?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800" dirty="0" err="1" smtClean="0">
                <a:latin typeface="SutonnyMJ" pitchFamily="2" charset="0"/>
              </a:rPr>
              <a:t>মনোসামাজিক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সমস্যা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কত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প্রকার</a:t>
            </a:r>
            <a:r>
              <a:rPr lang="en-US" sz="2800" dirty="0" smtClean="0">
                <a:latin typeface="SutonnyMJ" pitchFamily="2" charset="0"/>
              </a:rPr>
              <a:t> ও </a:t>
            </a:r>
            <a:r>
              <a:rPr lang="en-US" sz="2800" dirty="0" err="1" smtClean="0">
                <a:latin typeface="SutonnyMJ" pitchFamily="2" charset="0"/>
              </a:rPr>
              <a:t>কি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কি</a:t>
            </a:r>
            <a:r>
              <a:rPr lang="en-US" sz="2800" dirty="0" smtClean="0">
                <a:latin typeface="SutonnyMJ" pitchFamily="2" charset="0"/>
              </a:rPr>
              <a:t>? </a:t>
            </a:r>
            <a:endParaRPr lang="en-US" sz="2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83048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52600"/>
            <a:ext cx="8229600" cy="1143000"/>
          </a:xfrm>
        </p:spPr>
        <p:txBody>
          <a:bodyPr>
            <a:noAutofit/>
          </a:bodyPr>
          <a:lstStyle/>
          <a:p>
            <a:r>
              <a:rPr lang="bn-BD" sz="7200" b="1" dirty="0" smtClean="0">
                <a:solidFill>
                  <a:srgbClr val="FF0000"/>
                </a:solidFill>
              </a:rPr>
              <a:t>বাড়ির কাজ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5052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3200" dirty="0" err="1" smtClean="0">
                <a:latin typeface="SutonnyMJ" pitchFamily="2" charset="0"/>
              </a:rPr>
              <a:t>কিশোর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অপরাধ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বলতে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কি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বুঝ</a:t>
            </a:r>
            <a:r>
              <a:rPr lang="en-US" sz="3200" dirty="0" smtClean="0">
                <a:latin typeface="SutonnyMJ" pitchFamily="2" charset="0"/>
              </a:rPr>
              <a:t>?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3200" dirty="0" err="1" smtClean="0">
                <a:latin typeface="SutonnyMJ" pitchFamily="2" charset="0"/>
              </a:rPr>
              <a:t>কিশোর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অপরাধ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প্রতিকার</a:t>
            </a:r>
            <a:r>
              <a:rPr lang="en-US" sz="3200" dirty="0" smtClean="0">
                <a:latin typeface="SutonnyMJ" pitchFamily="2" charset="0"/>
              </a:rPr>
              <a:t> ও </a:t>
            </a:r>
            <a:r>
              <a:rPr lang="en-US" sz="3200" dirty="0" err="1" smtClean="0">
                <a:latin typeface="SutonnyMJ" pitchFamily="2" charset="0"/>
              </a:rPr>
              <a:t>প্রতিরোধের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উপায়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আলোচনা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কর</a:t>
            </a:r>
            <a:r>
              <a:rPr lang="en-US" sz="3200" dirty="0" smtClean="0">
                <a:latin typeface="SutonnyMJ" pitchFamily="2" charset="0"/>
              </a:rPr>
              <a:t>। </a:t>
            </a:r>
            <a:endParaRPr lang="en-US" sz="32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3593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Lotus Computer\Desktop\Untitled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454039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1"/>
            <a:ext cx="5867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help_children_develop_their_talents_and_creativity_via_pl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286000"/>
            <a:ext cx="5867400" cy="3557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124200"/>
            <a:ext cx="7851648" cy="1828800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অষ্টম</a:t>
            </a:r>
            <a:r>
              <a:rPr lang="bn-BD" sz="4800" dirty="0" smtClean="0"/>
              <a:t> অধ্যায়</a:t>
            </a:r>
            <a:r>
              <a:rPr lang="bn-BD" sz="4800" dirty="0"/>
              <a:t/>
            </a:r>
            <a:br>
              <a:rPr lang="bn-BD" sz="4800" dirty="0"/>
            </a:br>
            <a:r>
              <a:rPr lang="en-US" sz="4800" dirty="0" err="1" smtClean="0"/>
              <a:t>কৈশোর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কালীন</a:t>
            </a:r>
            <a:r>
              <a:rPr lang="en-US" sz="4800" dirty="0" smtClean="0"/>
              <a:t> </a:t>
            </a:r>
            <a:r>
              <a:rPr lang="en-US" sz="4800" dirty="0" err="1" smtClean="0"/>
              <a:t>মনোসামাজিক</a:t>
            </a:r>
            <a:r>
              <a:rPr lang="en-US" sz="4800" dirty="0" smtClean="0"/>
              <a:t> </a:t>
            </a:r>
            <a:r>
              <a:rPr lang="en-US" sz="4800" dirty="0" err="1" smtClean="0"/>
              <a:t>সমস্যা</a:t>
            </a:r>
            <a:r>
              <a:rPr lang="en-US" sz="4800" dirty="0" smtClean="0"/>
              <a:t>, </a:t>
            </a:r>
            <a:r>
              <a:rPr lang="en-US" sz="4800" dirty="0" err="1" smtClean="0"/>
              <a:t>প্রতিকার</a:t>
            </a:r>
            <a:r>
              <a:rPr lang="en-US" sz="4800" dirty="0" smtClean="0"/>
              <a:t> ও </a:t>
            </a:r>
            <a:r>
              <a:rPr lang="en-US" sz="4800" dirty="0" err="1" smtClean="0"/>
              <a:t>প্রতিরোধ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4343400" y="914400"/>
            <a:ext cx="4267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Lesson 8-1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16627289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কৈশোরকালীন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মনোসামাজিক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সমস্যা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229600" cy="3733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বেশির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ভাগ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কিশোর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কিশোর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কিশোরীরা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বড়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ধরণের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সমস্যা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ছাড়াই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বয়োসন্ধিকাল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বয়সকাল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পাড়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দেয়</a:t>
            </a:r>
            <a:r>
              <a:rPr lang="en-US" dirty="0" smtClean="0">
                <a:solidFill>
                  <a:schemeClr val="tx1"/>
                </a:solidFill>
              </a:rPr>
              <a:t>। </a:t>
            </a:r>
            <a:r>
              <a:rPr lang="en-US" dirty="0" err="1" smtClean="0">
                <a:solidFill>
                  <a:schemeClr val="tx1"/>
                </a:solidFill>
              </a:rPr>
              <a:t>কিন্তু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কেউ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কেউ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আছে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যারা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সাংঘাতিক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ভাবে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তাদের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জীবনকে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ক্ষতিগ্রস্থ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না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বরং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তাদের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সমস্যা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তাদের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পরিবারের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সদস্য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প্রতিবেশী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সহপাঠী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সবার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জন্যই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সমস্যার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কারণ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হয়ে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দাড়ায়</a:t>
            </a:r>
            <a:r>
              <a:rPr lang="en-US" dirty="0" smtClean="0">
                <a:solidFill>
                  <a:schemeClr val="tx1"/>
                </a:solidFill>
              </a:rPr>
              <a:t>। </a:t>
            </a:r>
            <a:r>
              <a:rPr lang="en-US" dirty="0" err="1" smtClean="0">
                <a:solidFill>
                  <a:schemeClr val="tx1"/>
                </a:solidFill>
              </a:rPr>
              <a:t>এগুলো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পরোক্ষভাবে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সমাজের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সবাইকে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প্রভাবিত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করে</a:t>
            </a:r>
            <a:r>
              <a:rPr lang="en-US" dirty="0" smtClean="0">
                <a:solidFill>
                  <a:schemeClr val="tx1"/>
                </a:solidFill>
              </a:rPr>
              <a:t>। </a:t>
            </a:r>
            <a:r>
              <a:rPr lang="en-US" dirty="0" err="1" smtClean="0">
                <a:solidFill>
                  <a:schemeClr val="tx1"/>
                </a:solidFill>
              </a:rPr>
              <a:t>এই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সমস্যাগুলো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মনোসনামাজিক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সমস্যা</a:t>
            </a:r>
            <a:r>
              <a:rPr lang="en-US" dirty="0" smtClean="0">
                <a:solidFill>
                  <a:schemeClr val="tx1"/>
                </a:solidFill>
              </a:rPr>
              <a:t>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86" name="AutoShape 2" descr="Image result for শিশুকে মায়ের দুধ খাওয়ানো"/>
          <p:cNvSpPr>
            <a:spLocks noChangeAspect="1" noChangeArrowheads="1"/>
          </p:cNvSpPr>
          <p:nvPr/>
        </p:nvSpPr>
        <p:spPr bwMode="auto">
          <a:xfrm>
            <a:off x="155575" y="-1058863"/>
            <a:ext cx="3238500" cy="2219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Image result for শিশুকে মায়ের দুধ খাওয়ানো"/>
          <p:cNvSpPr>
            <a:spLocks noChangeAspect="1" noChangeArrowheads="1"/>
          </p:cNvSpPr>
          <p:nvPr/>
        </p:nvSpPr>
        <p:spPr bwMode="auto">
          <a:xfrm>
            <a:off x="155575" y="-1058863"/>
            <a:ext cx="3238500" cy="2219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48805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7175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 err="1" smtClean="0">
                <a:solidFill>
                  <a:srgbClr val="FF0000"/>
                </a:solidFill>
              </a:rPr>
              <a:t>কৈশোরে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মনোসামাজিক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সমস্যা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দুই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ধরণের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হয়</a:t>
            </a: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00B050"/>
                </a:solidFill>
              </a:rPr>
              <a:t>১। </a:t>
            </a:r>
            <a:r>
              <a:rPr lang="en-US" sz="6000" dirty="0" err="1" smtClean="0">
                <a:solidFill>
                  <a:srgbClr val="00B050"/>
                </a:solidFill>
              </a:rPr>
              <a:t>অন্তর্মুখী</a:t>
            </a:r>
            <a:r>
              <a:rPr lang="en-US" sz="6000" dirty="0" smtClean="0">
                <a:solidFill>
                  <a:srgbClr val="00B050"/>
                </a:solidFill>
              </a:rPr>
              <a:t> (</a:t>
            </a:r>
            <a:r>
              <a:rPr lang="en-US" sz="6000" dirty="0" err="1" smtClean="0">
                <a:solidFill>
                  <a:srgbClr val="00B050"/>
                </a:solidFill>
              </a:rPr>
              <a:t>হতাশা</a:t>
            </a:r>
            <a:r>
              <a:rPr lang="en-US" sz="6000" dirty="0" smtClean="0">
                <a:solidFill>
                  <a:srgbClr val="00B050"/>
                </a:solidFill>
              </a:rPr>
              <a:t>, </a:t>
            </a:r>
            <a:r>
              <a:rPr lang="en-US" sz="6000" dirty="0" err="1" smtClean="0">
                <a:solidFill>
                  <a:srgbClr val="00B050"/>
                </a:solidFill>
              </a:rPr>
              <a:t>উদ্বেগ</a:t>
            </a:r>
            <a:r>
              <a:rPr lang="en-US" sz="6000" dirty="0" smtClean="0">
                <a:solidFill>
                  <a:srgbClr val="00B050"/>
                </a:solidFill>
              </a:rPr>
              <a:t>) </a:t>
            </a:r>
            <a:br>
              <a:rPr lang="en-US" sz="6000" dirty="0" smtClean="0">
                <a:solidFill>
                  <a:srgbClr val="00B050"/>
                </a:solidFill>
              </a:rPr>
            </a:br>
            <a:r>
              <a:rPr lang="en-US" sz="6000" dirty="0" smtClean="0">
                <a:solidFill>
                  <a:srgbClr val="00B050"/>
                </a:solidFill>
              </a:rPr>
              <a:t>২। </a:t>
            </a:r>
            <a:r>
              <a:rPr lang="en-US" sz="6000" dirty="0" err="1" smtClean="0">
                <a:solidFill>
                  <a:srgbClr val="00B050"/>
                </a:solidFill>
              </a:rPr>
              <a:t>বর্হিমুখী</a:t>
            </a:r>
            <a:r>
              <a:rPr lang="en-US" sz="6000" dirty="0" smtClean="0">
                <a:solidFill>
                  <a:srgbClr val="00B050"/>
                </a:solidFill>
              </a:rPr>
              <a:t> (</a:t>
            </a:r>
            <a:r>
              <a:rPr lang="en-US" sz="6000" dirty="0" err="1" smtClean="0">
                <a:solidFill>
                  <a:srgbClr val="00B050"/>
                </a:solidFill>
              </a:rPr>
              <a:t>মাদকাসক্তি</a:t>
            </a:r>
            <a:r>
              <a:rPr lang="en-US" sz="6000" dirty="0" smtClean="0">
                <a:solidFill>
                  <a:srgbClr val="00B050"/>
                </a:solidFill>
              </a:rPr>
              <a:t>, </a:t>
            </a:r>
            <a:r>
              <a:rPr lang="en-US" sz="6000" dirty="0" err="1" smtClean="0">
                <a:solidFill>
                  <a:srgbClr val="00B050"/>
                </a:solidFill>
              </a:rPr>
              <a:t>কিশোর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অপরাধ</a:t>
            </a:r>
            <a:r>
              <a:rPr lang="en-US" sz="6000" dirty="0" smtClean="0">
                <a:solidFill>
                  <a:srgbClr val="00B050"/>
                </a:solidFill>
              </a:rPr>
              <a:t>) 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51794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6000" dirty="0" err="1" smtClean="0">
                <a:solidFill>
                  <a:srgbClr val="FF0000"/>
                </a:solidFill>
              </a:rPr>
              <a:t>হতাশা</a:t>
            </a:r>
            <a:r>
              <a:rPr lang="en-US" sz="6000" dirty="0" smtClean="0">
                <a:solidFill>
                  <a:srgbClr val="FF0000"/>
                </a:solidFill>
              </a:rPr>
              <a:t>, </a:t>
            </a:r>
            <a:r>
              <a:rPr lang="en-US" sz="6000" dirty="0" err="1" smtClean="0">
                <a:solidFill>
                  <a:srgbClr val="FF0000"/>
                </a:solidFill>
              </a:rPr>
              <a:t>উদ্বেগ</a:t>
            </a:r>
            <a:r>
              <a:rPr lang="en-US" sz="6000" dirty="0" smtClean="0">
                <a:solidFill>
                  <a:srgbClr val="FF0000"/>
                </a:solidFill>
              </a:rPr>
              <a:t>:-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4-ways-to-get-rid-of-pessimi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09800"/>
            <a:ext cx="6667500" cy="4000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751794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6000" dirty="0" err="1" smtClean="0">
                <a:solidFill>
                  <a:srgbClr val="FF0000"/>
                </a:solidFill>
              </a:rPr>
              <a:t>মাদকাসক্তি</a:t>
            </a:r>
            <a:r>
              <a:rPr lang="en-US" sz="6000" dirty="0" smtClean="0">
                <a:solidFill>
                  <a:srgbClr val="FF0000"/>
                </a:solidFill>
              </a:rPr>
              <a:t>:-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209800"/>
            <a:ext cx="6235700" cy="41345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751794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660737"/>
            <a:ext cx="723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কিশোর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অপরাধ</a:t>
            </a:r>
            <a:endParaRPr lang="bn-BD" sz="60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8288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কৈশোর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ছেলে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মেয়ে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আইন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বিরোধী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কাজে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লিপ্ত</a:t>
            </a:r>
            <a:r>
              <a:rPr lang="en-US" sz="3600" dirty="0" smtClean="0"/>
              <a:t> </a:t>
            </a:r>
            <a:r>
              <a:rPr lang="en-US" sz="3600" dirty="0" err="1" smtClean="0"/>
              <a:t>হলে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তাদেরকে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কিশোর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অপরাধী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। </a:t>
            </a:r>
            <a:r>
              <a:rPr lang="en-US" sz="3600" dirty="0" err="1" smtClean="0"/>
              <a:t>কিশোর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অপরাধ</a:t>
            </a:r>
            <a:r>
              <a:rPr lang="en-US" sz="3600" dirty="0" smtClean="0"/>
              <a:t> </a:t>
            </a:r>
            <a:r>
              <a:rPr lang="en-US" sz="3600" dirty="0" err="1" smtClean="0"/>
              <a:t>হলো</a:t>
            </a:r>
            <a:r>
              <a:rPr lang="en-US" sz="3600" dirty="0" smtClean="0"/>
              <a:t> </a:t>
            </a:r>
            <a:r>
              <a:rPr lang="en-US" sz="3600" dirty="0" err="1" smtClean="0"/>
              <a:t>অপরিণত</a:t>
            </a:r>
            <a:r>
              <a:rPr lang="en-US" sz="3600" dirty="0" smtClean="0"/>
              <a:t> </a:t>
            </a:r>
            <a:r>
              <a:rPr lang="en-US" sz="3600" dirty="0" err="1" smtClean="0"/>
              <a:t>বয়সে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প্রচলিত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সমাজ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ব্যবস্থা</a:t>
            </a:r>
            <a:r>
              <a:rPr lang="en-US" sz="3600" dirty="0" smtClean="0"/>
              <a:t>, </a:t>
            </a:r>
            <a:r>
              <a:rPr lang="en-US" sz="3600" dirty="0" err="1" smtClean="0"/>
              <a:t>আইন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কানুন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বিরোধী</a:t>
            </a:r>
            <a:r>
              <a:rPr lang="en-US" sz="3600" dirty="0" smtClean="0"/>
              <a:t> </a:t>
            </a:r>
            <a:r>
              <a:rPr lang="en-US" sz="3600" dirty="0" err="1" smtClean="0"/>
              <a:t>আচরণ</a:t>
            </a:r>
            <a:r>
              <a:rPr lang="en-US" sz="3600" dirty="0" smtClean="0"/>
              <a:t>। </a:t>
            </a:r>
            <a:r>
              <a:rPr lang="en-US" sz="3600" dirty="0" err="1" smtClean="0"/>
              <a:t>প্রাপ্ত</a:t>
            </a:r>
            <a:r>
              <a:rPr lang="en-US" sz="3600" dirty="0" smtClean="0"/>
              <a:t> </a:t>
            </a:r>
            <a:r>
              <a:rPr lang="en-US" sz="3600" dirty="0" err="1" smtClean="0"/>
              <a:t>বয়স্কদের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জন্য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ধরণের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</a:t>
            </a:r>
            <a:r>
              <a:rPr lang="en-US" sz="3600" dirty="0" smtClean="0"/>
              <a:t> </a:t>
            </a:r>
            <a:r>
              <a:rPr lang="en-US" sz="3600" dirty="0" err="1" smtClean="0"/>
              <a:t>শাস্তি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যোগ্য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অপরাধ</a:t>
            </a:r>
            <a:r>
              <a:rPr lang="en-US" sz="3600" dirty="0" smtClean="0"/>
              <a:t> </a:t>
            </a:r>
            <a:r>
              <a:rPr lang="en-US" sz="3600" dirty="0" err="1" smtClean="0"/>
              <a:t>সেধরণের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</a:t>
            </a:r>
            <a:r>
              <a:rPr lang="en-US" sz="3600" dirty="0" smtClean="0"/>
              <a:t> ১৬ </a:t>
            </a:r>
            <a:r>
              <a:rPr lang="en-US" sz="3600" dirty="0" err="1" smtClean="0"/>
              <a:t>বছরের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নিচে</a:t>
            </a:r>
            <a:r>
              <a:rPr lang="en-US" sz="3600" dirty="0" smtClean="0"/>
              <a:t> </a:t>
            </a:r>
            <a:r>
              <a:rPr lang="en-US" sz="3600" dirty="0" err="1" smtClean="0"/>
              <a:t>ছেলেরা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এবং</a:t>
            </a:r>
            <a:r>
              <a:rPr lang="en-US" sz="3600" dirty="0" smtClean="0"/>
              <a:t> ১৮ </a:t>
            </a:r>
            <a:r>
              <a:rPr lang="en-US" sz="3600" dirty="0" err="1" smtClean="0"/>
              <a:t>বছরের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নীচের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মেয়েরা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করলেই</a:t>
            </a:r>
            <a:r>
              <a:rPr lang="en-US" sz="3600" dirty="0" smtClean="0"/>
              <a:t> </a:t>
            </a:r>
            <a:r>
              <a:rPr lang="en-US" sz="3600" dirty="0" err="1" smtClean="0"/>
              <a:t>কিশোর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অপরাধ</a:t>
            </a:r>
            <a:r>
              <a:rPr lang="en-US" sz="3600" dirty="0" smtClean="0"/>
              <a:t>। </a:t>
            </a:r>
            <a:endParaRPr lang="bn-BD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4058970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660737"/>
            <a:ext cx="723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কিশোর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অপরাধের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উদাহরন</a:t>
            </a:r>
            <a:endParaRPr lang="bn-BD" sz="5400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opuroni_1341552953_1-Ev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00200"/>
            <a:ext cx="3886200" cy="3276600"/>
          </a:xfrm>
          <a:prstGeom prst="rect">
            <a:avLst/>
          </a:prstGeom>
          <a:noFill/>
        </p:spPr>
      </p:pic>
      <p:pic>
        <p:nvPicPr>
          <p:cNvPr id="1028" name="Picture 4" descr="C:\Users\USER\Desktop\imagাািাডযপড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048000"/>
            <a:ext cx="5029200" cy="335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58970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423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Flow</vt:lpstr>
      <vt:lpstr>li</vt:lpstr>
      <vt:lpstr>Slide 2</vt:lpstr>
      <vt:lpstr>অষ্টম অধ্যায় কৈশোর কালীন মনোসামাজিক সমস্যা, প্রতিকার ও প্রতিরোধ</vt:lpstr>
      <vt:lpstr>কৈশোরকালীন মনোসামাজিক সমস্যা</vt:lpstr>
      <vt:lpstr>কৈশোরে মনোসামাজিক সমস্যা দুই ধরণের হয়  ১। অন্তর্মুখী (হতাশা, উদ্বেগ)  ২। বর্হিমুখী (মাদকাসক্তি, কিশোর অপরাধ) </vt:lpstr>
      <vt:lpstr>হতাশা, উদ্বেগ:-</vt:lpstr>
      <vt:lpstr>মাদকাসক্তি:-</vt:lpstr>
      <vt:lpstr>Slide 8</vt:lpstr>
      <vt:lpstr>Slide 9</vt:lpstr>
      <vt:lpstr>Slide 10</vt:lpstr>
      <vt:lpstr>Slide 11</vt:lpstr>
      <vt:lpstr>Slide 12</vt:lpstr>
      <vt:lpstr>Slide 13</vt:lpstr>
      <vt:lpstr>Slide 14</vt:lpstr>
      <vt:lpstr>মূল্যায়ন</vt:lpstr>
      <vt:lpstr>বাড়ির কাজ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অষ্টদশ অধ্যায় পোশাকের যত্ন ও পারিপাট্য</dc:title>
  <dc:creator>User</dc:creator>
  <cp:lastModifiedBy>USER</cp:lastModifiedBy>
  <cp:revision>36</cp:revision>
  <dcterms:created xsi:type="dcterms:W3CDTF">2016-12-16T02:07:46Z</dcterms:created>
  <dcterms:modified xsi:type="dcterms:W3CDTF">2016-12-27T06:18:46Z</dcterms:modified>
</cp:coreProperties>
</file>